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7" r:id="rId4"/>
    <p:sldId id="266" r:id="rId5"/>
    <p:sldId id="261" r:id="rId6"/>
    <p:sldId id="258" r:id="rId7"/>
    <p:sldId id="269" r:id="rId8"/>
    <p:sldId id="264" r:id="rId9"/>
    <p:sldId id="270" r:id="rId10"/>
    <p:sldId id="257" r:id="rId11"/>
    <p:sldId id="260" r:id="rId12"/>
    <p:sldId id="271" r:id="rId13"/>
    <p:sldId id="25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7C80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333866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  <a:ea typeface="+mn-ea"/>
                <a:cs typeface="+mn-cs"/>
              </a:rPr>
              <a:t>ПРОГРАММА</a:t>
            </a:r>
            <a:br>
              <a:rPr lang="ru-RU" sz="36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2060"/>
                </a:solidFill>
                <a:ea typeface="+mn-ea"/>
                <a:cs typeface="+mn-cs"/>
              </a:rPr>
              <a:t>ФОРМИРОВАНИЯ И РАЗВИТИЯ ЖИЗНЕСТОЙКОСТИ</a:t>
            </a:r>
            <a:br>
              <a:rPr lang="ru-RU" sz="36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a typeface="+mn-ea"/>
                <a:cs typeface="+mn-cs"/>
              </a:rPr>
              <a:t>для</a:t>
            </a:r>
            <a:r>
              <a:rPr lang="ru-RU" sz="4000" b="1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a typeface="+mn-ea"/>
                <a:cs typeface="+mn-cs"/>
              </a:rPr>
              <a:t>об</a:t>
            </a:r>
            <a:r>
              <a:rPr lang="ru-RU" sz="3600" b="1" dirty="0" smtClean="0">
                <a:solidFill>
                  <a:srgbClr val="FFFF00"/>
                </a:solidFill>
              </a:rPr>
              <a:t>учающихся 5-11 классов общеобразовательных учреждений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7776864" cy="2360303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Прошла апробацию в ОУ  Саратовской области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 2015 по 2017 гг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8429684" cy="30718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2794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Важное заключение экспертов по результатам </a:t>
            </a:r>
            <a:br>
              <a:rPr lang="ru-RU" sz="2700" b="1" dirty="0" smtClean="0"/>
            </a:br>
            <a:r>
              <a:rPr lang="ru-RU" sz="2700" b="1" dirty="0" smtClean="0"/>
              <a:t>апробации программы: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i="1" dirty="0" smtClean="0"/>
              <a:t>«В то время как многие ценности «транслируемые» от старшего поколения к младшему часто воспринимаются подростками с недоверием или скепсисом, идея формирования жизнестойкости, как правило, не вызывает отторжения и быстро принимается ими как личный выбор!</a:t>
            </a:r>
            <a:endParaRPr lang="ru-RU" sz="2700" i="1" dirty="0"/>
          </a:p>
        </p:txBody>
      </p:sp>
      <p:pic>
        <p:nvPicPr>
          <p:cNvPr id="4099" name="Рисунок 1" descr="F:\неделя жизнестойкости\фото жизнест\IMG_8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01420"/>
            <a:ext cx="6408712" cy="34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214686"/>
            <a:ext cx="3672408" cy="34546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Многие юноши и девушки стремятся развить и продемонстрировать свои умения и навыки, связанные с жизнестойкостью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 rot="20866953">
            <a:off x="161223" y="107032"/>
            <a:ext cx="3929277" cy="1944216"/>
          </a:xfrm>
          <a:prstGeom prst="wedgeEllipseCallout">
            <a:avLst>
              <a:gd name="adj1" fmla="val -40833"/>
              <a:gd name="adj2" fmla="val 10557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«Жизнестойкость»- это то, что делает человека победителем в любой ситуации, даже если всё на грани…!» 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47864" y="476672"/>
            <a:ext cx="5184576" cy="2232248"/>
          </a:xfrm>
          <a:prstGeom prst="wedgeEllipseCallout">
            <a:avLst>
              <a:gd name="adj1" fmla="val -42230"/>
              <a:gd name="adj2" fmla="val 8068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«…я часто задумываюсь над тем, что жизнестойкость может очень пригодиться мне в будущем!»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Оксана\Desktop\фото школа 2\DSC0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71946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5100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6538"/>
            <a:ext cx="35871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акция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«Неделя развития жизнестойкости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	В рамках «Недели развития жизнестойкости», ежегодно проводимой в начале 4-ой четверти            (1 декада апреля), многие школьники проявили </a:t>
            </a:r>
            <a:r>
              <a:rPr lang="ru-RU" sz="2400" b="1" dirty="0">
                <a:solidFill>
                  <a:srgbClr val="FFFF00"/>
                </a:solidFill>
              </a:rPr>
              <a:t>незаурядные творческие способности </a:t>
            </a:r>
            <a:r>
              <a:rPr lang="ru-RU" sz="2400" b="1" dirty="0" smtClean="0">
                <a:solidFill>
                  <a:srgbClr val="FFFF00"/>
                </a:solidFill>
              </a:rPr>
              <a:t>в научно-публицистическом и художественном форматах </a:t>
            </a:r>
            <a:r>
              <a:rPr lang="ru-RU" sz="2400" b="1" dirty="0">
                <a:solidFill>
                  <a:srgbClr val="FFFF00"/>
                </a:solidFill>
              </a:rPr>
              <a:t>выражения собственного </a:t>
            </a:r>
            <a:r>
              <a:rPr lang="ru-RU" sz="2400" b="1" dirty="0" smtClean="0">
                <a:solidFill>
                  <a:srgbClr val="FFFF00"/>
                </a:solidFill>
              </a:rPr>
              <a:t>понимания </a:t>
            </a:r>
            <a:r>
              <a:rPr lang="ru-RU" sz="2400" b="1" dirty="0">
                <a:solidFill>
                  <a:srgbClr val="FFFF00"/>
                </a:solidFill>
              </a:rPr>
              <a:t>путей достижения </a:t>
            </a:r>
            <a:r>
              <a:rPr lang="ru-RU" sz="2400" b="1" dirty="0" smtClean="0">
                <a:solidFill>
                  <a:srgbClr val="FFFF00"/>
                </a:solidFill>
              </a:rPr>
              <a:t>жизнестойкости!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254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Общие итоги апробации программы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>
                <a:solidFill>
                  <a:srgbClr val="002060"/>
                </a:solidFill>
              </a:rPr>
              <a:t>Подавляющее большинство учащихся </a:t>
            </a:r>
            <a:r>
              <a:rPr lang="ru-RU" sz="2200" dirty="0">
                <a:solidFill>
                  <a:srgbClr val="002060"/>
                </a:solidFill>
              </a:rPr>
              <a:t>5-11 классов (около 95%) легко и активно включаются в программные мероприятия по формированию и развитию жизнестойкости, что свидетельствует  о наличии у них соответствующей глубинной потребности, </a:t>
            </a:r>
            <a:r>
              <a:rPr lang="ru-RU" sz="2200" dirty="0" smtClean="0">
                <a:solidFill>
                  <a:srgbClr val="002060"/>
                </a:solidFill>
              </a:rPr>
              <a:t>получающей выражение как осознанный выбор </a:t>
            </a:r>
            <a:r>
              <a:rPr lang="ru-RU" sz="2200" dirty="0">
                <a:solidFill>
                  <a:srgbClr val="002060"/>
                </a:solidFill>
              </a:rPr>
              <a:t>растущей </a:t>
            </a:r>
            <a:r>
              <a:rPr lang="ru-RU" sz="2200" dirty="0" smtClean="0">
                <a:solidFill>
                  <a:srgbClr val="002060"/>
                </a:solidFill>
              </a:rPr>
              <a:t>личности;</a:t>
            </a:r>
          </a:p>
          <a:p>
            <a:pPr algn="just"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По мнению педагогического сообщества </a:t>
            </a:r>
            <a:r>
              <a:rPr lang="ru-RU" sz="2200" dirty="0" smtClean="0">
                <a:solidFill>
                  <a:srgbClr val="002060"/>
                </a:solidFill>
              </a:rPr>
              <a:t>внедрение программы в учебно-воспитательный процесс ОУ показывает, что её ценностное содержание быстро усваивается школьниками так как соответствует ключевой задаче подросткового возраста – формированию самостоятельной личности с высоким уровнем  эмоционально-волевого самоконтроля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акция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«Неделя развития жизнестойкости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pic>
        <p:nvPicPr>
          <p:cNvPr id="1028" name="Picture 4" descr="E:\ФОТОЛЕТОПИСЬ\2014-15\НРЖ 14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92" y="1142984"/>
            <a:ext cx="3201452" cy="1800000"/>
          </a:xfrm>
          <a:prstGeom prst="rect">
            <a:avLst/>
          </a:prstGeom>
          <a:noFill/>
        </p:spPr>
      </p:pic>
      <p:pic>
        <p:nvPicPr>
          <p:cNvPr id="1030" name="Picture 6" descr="E:\ФОТОЛЕТОПИСЬ\2016-17\01 НРЖ фото\DSC06859.JPG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5786446" y="3214686"/>
            <a:ext cx="2286016" cy="1500198"/>
          </a:xfrm>
          <a:prstGeom prst="rect">
            <a:avLst/>
          </a:prstGeom>
          <a:noFill/>
        </p:spPr>
      </p:pic>
      <p:pic>
        <p:nvPicPr>
          <p:cNvPr id="1031" name="Picture 7" descr="E:\ФОТОЛЕТОПИСЬ\2016-17\01 НРЖ фото\DSC06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00372"/>
            <a:ext cx="2286016" cy="1714512"/>
          </a:xfrm>
          <a:prstGeom prst="rect">
            <a:avLst/>
          </a:prstGeom>
          <a:noFill/>
        </p:spPr>
      </p:pic>
      <p:pic>
        <p:nvPicPr>
          <p:cNvPr id="1032" name="Picture 8" descr="E:\ФОТОЛЕТОПИСЬ\2016-17\01 НРЖ фото\DSC06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071546"/>
            <a:ext cx="2736000" cy="2052000"/>
          </a:xfrm>
          <a:prstGeom prst="rect">
            <a:avLst/>
          </a:prstGeom>
          <a:noFill/>
        </p:spPr>
      </p:pic>
      <p:pic>
        <p:nvPicPr>
          <p:cNvPr id="1027" name="Picture 3" descr="E:\ФОТОЛЕТОПИСЬ\2014-15\НРЖ 14\DSC_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292" y="4857760"/>
            <a:ext cx="3201452" cy="1800000"/>
          </a:xfrm>
          <a:prstGeom prst="rect">
            <a:avLst/>
          </a:prstGeom>
          <a:noFill/>
        </p:spPr>
      </p:pic>
      <p:pic>
        <p:nvPicPr>
          <p:cNvPr id="1026" name="Picture 2" descr="E:\ФОТОЛЕТОПИСЬ\2014-15\НРЖ 14\DSC_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843710"/>
            <a:ext cx="3201452" cy="1800000"/>
          </a:xfrm>
          <a:prstGeom prst="rect">
            <a:avLst/>
          </a:prstGeom>
          <a:noFill/>
        </p:spPr>
      </p:pic>
      <p:pic>
        <p:nvPicPr>
          <p:cNvPr id="1029" name="Picture 5" descr="E:\ФОТОЛЕТОПИСЬ\2016-17\01 НРЖ фото\DSC069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714620"/>
            <a:ext cx="336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3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 последние десятилетия значительно возросли социокультурные риски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угрозы, ведущие к   </a:t>
            </a:r>
            <a:r>
              <a:rPr lang="ru-RU" sz="2400" dirty="0" err="1" smtClean="0">
                <a:solidFill>
                  <a:srgbClr val="002060"/>
                </a:solidFill>
              </a:rPr>
              <a:t>десоциализации</a:t>
            </a:r>
            <a:r>
              <a:rPr lang="ru-RU" sz="2400" dirty="0" smtClean="0">
                <a:solidFill>
                  <a:srgbClr val="002060"/>
                </a:solidFill>
              </a:rPr>
              <a:t> молодого поколения. 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Молодое поколение получило бесконтрольный доступ к </a:t>
            </a:r>
            <a:r>
              <a:rPr lang="ru-RU" sz="2400" dirty="0" err="1" smtClean="0">
                <a:solidFill>
                  <a:srgbClr val="002060"/>
                </a:solidFill>
              </a:rPr>
              <a:t>эксплозивно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растущему глобальному  </a:t>
            </a:r>
            <a:r>
              <a:rPr lang="ru-RU" sz="2400" dirty="0" err="1">
                <a:solidFill>
                  <a:srgbClr val="002060"/>
                </a:solidFill>
              </a:rPr>
              <a:t>медиапространству</a:t>
            </a:r>
            <a:r>
              <a:rPr lang="ru-RU" sz="2400" dirty="0">
                <a:solidFill>
                  <a:srgbClr val="002060"/>
                </a:solidFill>
              </a:rPr>
              <a:t>, отдельные сегменты которого наполнены </a:t>
            </a:r>
            <a:r>
              <a:rPr lang="ru-RU" sz="2400" dirty="0" err="1">
                <a:solidFill>
                  <a:srgbClr val="002060"/>
                </a:solidFill>
              </a:rPr>
              <a:t>антивитальными</a:t>
            </a:r>
            <a:r>
              <a:rPr lang="ru-RU" sz="2400" dirty="0">
                <a:solidFill>
                  <a:srgbClr val="002060"/>
                </a:solidFill>
              </a:rPr>
              <a:t> установками и </a:t>
            </a:r>
            <a:r>
              <a:rPr lang="ru-RU" sz="2400" dirty="0" err="1" smtClean="0">
                <a:solidFill>
                  <a:srgbClr val="002060"/>
                </a:solidFill>
              </a:rPr>
              <a:t>идеологемами</a:t>
            </a:r>
            <a:r>
              <a:rPr lang="ru-RU" sz="2400" dirty="0" smtClean="0">
                <a:solidFill>
                  <a:srgbClr val="002060"/>
                </a:solidFill>
              </a:rPr>
              <a:t>, подрывающими доверие к традиционным российским ценностям.</a:t>
            </a:r>
            <a:endParaRPr lang="ru-RU" sz="24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Как следствие всё более типичными </a:t>
            </a:r>
            <a:r>
              <a:rPr lang="ru-RU" sz="2400" dirty="0">
                <a:solidFill>
                  <a:srgbClr val="002060"/>
                </a:solidFill>
              </a:rPr>
              <a:t>для младшего и старшего подросткового возраста </a:t>
            </a:r>
            <a:r>
              <a:rPr lang="ru-RU" sz="2400" dirty="0" smtClean="0">
                <a:solidFill>
                  <a:srgbClr val="002060"/>
                </a:solidFill>
              </a:rPr>
              <a:t>становятся такие проблемы, как неготовность </a:t>
            </a:r>
            <a:r>
              <a:rPr lang="ru-RU" sz="2400" dirty="0">
                <a:solidFill>
                  <a:srgbClr val="002060"/>
                </a:solidFill>
              </a:rPr>
              <a:t>к рациональному реагированию на психотравмирующие ситуации, суицидальные </a:t>
            </a:r>
            <a:r>
              <a:rPr lang="ru-RU" sz="2400" dirty="0" smtClean="0">
                <a:solidFill>
                  <a:srgbClr val="002060"/>
                </a:solidFill>
              </a:rPr>
              <a:t>установки.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Цели и задачи программы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Цель –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формирование высокого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</a:rPr>
              <a:t>уровня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</a:rPr>
              <a:t>жизнестойкости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</a:rPr>
              <a:t>молодого поколения,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</a:rPr>
              <a:t>профилактика </a:t>
            </a:r>
            <a:r>
              <a:rPr lang="ru-RU" sz="2000" dirty="0" err="1">
                <a:solidFill>
                  <a:srgbClr val="002060"/>
                </a:solidFill>
                <a:latin typeface="+mj-lt"/>
                <a:ea typeface="Calibri"/>
              </a:rPr>
              <a:t>антивитального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Calibri"/>
              </a:rPr>
              <a:t>поведения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Формирование установок на преодоление любого рода жизненных трудностей, вызванных внутренними (личностными) и внешними (средовыми) факторами;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Освоение эффективных способов развития </a:t>
            </a:r>
            <a:r>
              <a:rPr lang="ru-RU" sz="2000" dirty="0">
                <a:solidFill>
                  <a:srgbClr val="002060"/>
                </a:solidFill>
              </a:rPr>
              <a:t>эмоционального самоконтроля и </a:t>
            </a:r>
            <a:r>
              <a:rPr lang="ru-RU" sz="2000" dirty="0" smtClean="0">
                <a:solidFill>
                  <a:srgbClr val="002060"/>
                </a:solidFill>
              </a:rPr>
              <a:t>стратегий </a:t>
            </a:r>
            <a:r>
              <a:rPr lang="ru-RU" sz="2000" dirty="0" err="1" smtClean="0">
                <a:solidFill>
                  <a:srgbClr val="002060"/>
                </a:solidFill>
              </a:rPr>
              <a:t>саморегуляции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поведения в </a:t>
            </a:r>
            <a:r>
              <a:rPr lang="ru-RU" sz="2000" dirty="0" err="1" smtClean="0">
                <a:solidFill>
                  <a:srgbClr val="002060"/>
                </a:solidFill>
              </a:rPr>
              <a:t>стрессогенных</a:t>
            </a:r>
            <a:r>
              <a:rPr lang="ru-RU" sz="2000" dirty="0" smtClean="0">
                <a:solidFill>
                  <a:srgbClr val="002060"/>
                </a:solidFill>
              </a:rPr>
              <a:t> ситуациях; 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</a:rPr>
              <a:t>Развитиие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комплексных умений и </a:t>
            </a:r>
            <a:r>
              <a:rPr lang="ru-RU" sz="2000" dirty="0" smtClean="0">
                <a:solidFill>
                  <a:srgbClr val="002060"/>
                </a:solidFill>
              </a:rPr>
              <a:t>навыков, обеспечивающих  конструктивное </a:t>
            </a:r>
            <a:r>
              <a:rPr lang="ru-RU" sz="2000" dirty="0" err="1" smtClean="0">
                <a:solidFill>
                  <a:srgbClr val="002060"/>
                </a:solidFill>
              </a:rPr>
              <a:t>совладание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 трудными жизненными </a:t>
            </a:r>
            <a:r>
              <a:rPr lang="ru-RU" sz="2000" dirty="0" smtClean="0">
                <a:solidFill>
                  <a:srgbClr val="002060"/>
                </a:solidFill>
              </a:rPr>
              <a:t>ситуациями;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Приобретение духовно-ценностного иммунитета к псевдо-научным теориям и деструктивным </a:t>
            </a:r>
            <a:r>
              <a:rPr lang="ru-RU" sz="2000" dirty="0" err="1" smtClean="0">
                <a:solidFill>
                  <a:srgbClr val="002060"/>
                </a:solidFill>
              </a:rPr>
              <a:t>идеологемам</a:t>
            </a:r>
            <a:r>
              <a:rPr lang="ru-RU" sz="2000" dirty="0" smtClean="0">
                <a:solidFill>
                  <a:srgbClr val="002060"/>
                </a:solidFill>
              </a:rPr>
              <a:t>, порождающим </a:t>
            </a:r>
            <a:r>
              <a:rPr lang="ru-RU" sz="2000" dirty="0" err="1" smtClean="0">
                <a:solidFill>
                  <a:srgbClr val="002060"/>
                </a:solidFill>
              </a:rPr>
              <a:t>антивитальные</a:t>
            </a:r>
            <a:r>
              <a:rPr lang="ru-RU" sz="2000" dirty="0" smtClean="0">
                <a:solidFill>
                  <a:srgbClr val="002060"/>
                </a:solidFill>
              </a:rPr>
              <a:t> установки.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Сравнительный анализ программы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 smtClean="0"/>
              <a:t>	</a:t>
            </a:r>
            <a:r>
              <a:rPr lang="ru-RU" sz="3300" dirty="0" smtClean="0">
                <a:solidFill>
                  <a:srgbClr val="002060"/>
                </a:solidFill>
              </a:rPr>
              <a:t>С 2006 г. по настоящее время в РФ уже накоплен значительный опыт по разработке и апробации специальных программ, направленных на формирование жизнестойкости. Официально на сайтах региональных органов управления образования представлено 6 подобных программ. </a:t>
            </a:r>
          </a:p>
          <a:p>
            <a:pPr marL="0" indent="0" algn="just">
              <a:buNone/>
            </a:pPr>
            <a:r>
              <a:rPr lang="ru-RU" sz="3300" dirty="0" smtClean="0">
                <a:solidFill>
                  <a:srgbClr val="002060"/>
                </a:solidFill>
              </a:rPr>
              <a:t>	Однако большая их часть ориентирована на ограниченный период реализации (до 1 учеб. года), что значительно снижает их психолого-педагогическую эффективность и потенциал. </a:t>
            </a:r>
          </a:p>
          <a:p>
            <a:pPr marL="0" indent="0" algn="just">
              <a:buNone/>
            </a:pPr>
            <a:r>
              <a:rPr lang="ru-RU" sz="3300" dirty="0" smtClean="0">
                <a:solidFill>
                  <a:srgbClr val="002060"/>
                </a:solidFill>
              </a:rPr>
              <a:t>	Данная программа рассчитана под длительные сроки реализации (формирование + развитие), построена </a:t>
            </a:r>
            <a:r>
              <a:rPr lang="ru-RU" sz="3300" dirty="0">
                <a:solidFill>
                  <a:srgbClr val="002060"/>
                </a:solidFill>
              </a:rPr>
              <a:t>на </a:t>
            </a:r>
            <a:r>
              <a:rPr lang="ru-RU" sz="3300" dirty="0" smtClean="0">
                <a:solidFill>
                  <a:srgbClr val="002060"/>
                </a:solidFill>
              </a:rPr>
              <a:t>интеграции образовательно-профилактической </a:t>
            </a:r>
            <a:r>
              <a:rPr lang="ru-RU" sz="3300" dirty="0">
                <a:solidFill>
                  <a:srgbClr val="002060"/>
                </a:solidFill>
              </a:rPr>
              <a:t>и коррекционно-развивающей </a:t>
            </a:r>
            <a:r>
              <a:rPr lang="ru-RU" sz="3300" dirty="0" smtClean="0">
                <a:solidFill>
                  <a:srgbClr val="002060"/>
                </a:solidFill>
              </a:rPr>
              <a:t>работы  </a:t>
            </a:r>
            <a:r>
              <a:rPr lang="ru-RU" sz="3300" dirty="0">
                <a:solidFill>
                  <a:srgbClr val="002060"/>
                </a:solidFill>
              </a:rPr>
              <a:t>со  </a:t>
            </a:r>
            <a:r>
              <a:rPr lang="ru-RU" sz="3300" dirty="0" smtClean="0">
                <a:solidFill>
                  <a:srgbClr val="002060"/>
                </a:solidFill>
              </a:rPr>
              <a:t>школьниками.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546848" cy="4104456"/>
          </a:xfrm>
        </p:spPr>
        <p:txBody>
          <a:bodyPr>
            <a:normAutofit/>
          </a:bodyPr>
          <a:lstStyle/>
          <a:p>
            <a:pPr lvl="0" algn="l"/>
            <a:r>
              <a:rPr lang="ru-RU" sz="2000" b="1" dirty="0" smtClean="0">
                <a:solidFill>
                  <a:srgbClr val="FFFF00"/>
                </a:solidFill>
              </a:rPr>
              <a:t>НАИБОЛЕЕ ЧАСТЫЕ ОТВЕТЫ: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Измена;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Конфликты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учителями;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Смерть близких </a:t>
            </a:r>
            <a:r>
              <a:rPr lang="ru-RU" sz="2000" b="1" dirty="0" smtClean="0">
                <a:solidFill>
                  <a:srgbClr val="002060"/>
                </a:solidFill>
              </a:rPr>
              <a:t>людей;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Были </a:t>
            </a:r>
            <a:r>
              <a:rPr lang="ru-RU" sz="2000" b="1" dirty="0" smtClean="0">
                <a:solidFill>
                  <a:srgbClr val="002060"/>
                </a:solidFill>
              </a:rPr>
              <a:t>ситуации, но вспоминать не хочется.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Ответ: «Не сталкивался»  –набрал всего  5%(!)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3394720" cy="62646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Ответы учеников 6-9 классов на вопрос </a:t>
            </a:r>
            <a:r>
              <a:rPr lang="ru-RU" sz="2400" b="1" dirty="0" smtClean="0">
                <a:solidFill>
                  <a:srgbClr val="FFFF00"/>
                </a:solidFill>
              </a:rPr>
              <a:t>«Какие ситуацию требуют от нас проявить жизнестойкость?»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Конфликты с </a:t>
            </a:r>
            <a:r>
              <a:rPr lang="ru-RU" sz="2000" b="1" dirty="0" smtClean="0">
                <a:solidFill>
                  <a:srgbClr val="002060"/>
                </a:solidFill>
              </a:rPr>
              <a:t>друзьями;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Сдача экзаменов;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Конфликты</a:t>
            </a:r>
            <a:r>
              <a:rPr lang="ru-RU" sz="2000" b="1" dirty="0">
                <a:solidFill>
                  <a:srgbClr val="002060"/>
                </a:solidFill>
              </a:rPr>
              <a:t>, ссоры с </a:t>
            </a:r>
            <a:r>
              <a:rPr lang="ru-RU" sz="2000" b="1" dirty="0" smtClean="0">
                <a:solidFill>
                  <a:srgbClr val="002060"/>
                </a:solidFill>
              </a:rPr>
              <a:t>родителями;</a:t>
            </a:r>
            <a:endParaRPr lang="ru-RU" sz="2000" b="1" dirty="0">
              <a:solidFill>
                <a:srgbClr val="00206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Безответная любовь;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Развод родителей;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Пьянство отца;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Болезнь близких.</a:t>
            </a:r>
          </a:p>
          <a:p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80334"/>
            <a:ext cx="4608512" cy="354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60648"/>
            <a:ext cx="8208912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Целевые показатели программы -отличительные качества жизнестойкой личности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996952"/>
            <a:ext cx="763284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Социальная активность и адаптация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2276872"/>
            <a:ext cx="749917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Позитивная самоидентификация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43608" y="3717032"/>
            <a:ext cx="7283152" cy="608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Ориентация на личностное саморазвитие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4437112"/>
            <a:ext cx="799288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Контроль эмоционально-волевой сферы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1115616" y="5157192"/>
            <a:ext cx="7283152" cy="608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Опора на индивидуальные склонности и задатки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5949280"/>
            <a:ext cx="763284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Творческий подход к решению жизненных проблем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699792" y="18448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5976" y="18448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156176" y="18448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Основные </a:t>
            </a:r>
            <a:r>
              <a:rPr lang="ru-RU" sz="2800" b="1" dirty="0" smtClean="0">
                <a:solidFill>
                  <a:srgbClr val="002060"/>
                </a:solidFill>
              </a:rPr>
              <a:t>направления и формы </a:t>
            </a:r>
            <a:r>
              <a:rPr lang="ru-RU" sz="2800" b="1" dirty="0">
                <a:solidFill>
                  <a:srgbClr val="002060"/>
                </a:solidFill>
              </a:rPr>
              <a:t>работы в </a:t>
            </a:r>
            <a:r>
              <a:rPr lang="ru-RU" sz="2800" b="1" dirty="0" smtClean="0">
                <a:solidFill>
                  <a:srgbClr val="002060"/>
                </a:solidFill>
              </a:rPr>
              <a:t>комплексной  программе формирования и развития жизнестойкости школьников: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Систематическая образовательно-профилактическая </a:t>
            </a:r>
            <a:r>
              <a:rPr lang="ru-RU" dirty="0">
                <a:solidFill>
                  <a:srgbClr val="002060"/>
                </a:solidFill>
              </a:rPr>
              <a:t>работа в классных коллективах (в рамках внеурочной занятости, на классных часах);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Проведение </a:t>
            </a:r>
            <a:r>
              <a:rPr lang="ru-RU" dirty="0" err="1">
                <a:solidFill>
                  <a:srgbClr val="002060"/>
                </a:solidFill>
              </a:rPr>
              <a:t>внутришкольных</a:t>
            </a:r>
            <a:r>
              <a:rPr lang="ru-RU" dirty="0">
                <a:solidFill>
                  <a:srgbClr val="002060"/>
                </a:solidFill>
              </a:rPr>
              <a:t> и межшкольных мероприятий (творческие конкурсы, </a:t>
            </a:r>
            <a:r>
              <a:rPr lang="ru-RU" dirty="0" smtClean="0">
                <a:solidFill>
                  <a:srgbClr val="002060"/>
                </a:solidFill>
              </a:rPr>
              <a:t>коллективные презентации</a:t>
            </a:r>
            <a:r>
              <a:rPr lang="ru-RU" dirty="0">
                <a:solidFill>
                  <a:srgbClr val="002060"/>
                </a:solidFill>
              </a:rPr>
              <a:t>) направленных на развитие </a:t>
            </a:r>
            <a:r>
              <a:rPr lang="ru-RU" dirty="0" smtClean="0">
                <a:solidFill>
                  <a:srgbClr val="002060"/>
                </a:solidFill>
              </a:rPr>
              <a:t>установок и ценностей жизнестойкости у учащихся </a:t>
            </a:r>
            <a:r>
              <a:rPr lang="ru-RU" dirty="0">
                <a:solidFill>
                  <a:srgbClr val="002060"/>
                </a:solidFill>
              </a:rPr>
              <a:t>5-11 классов;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Периодические индивидуальные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групповые коррекционно-развивающие занятия </a:t>
            </a:r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подростками, </a:t>
            </a:r>
            <a:r>
              <a:rPr lang="ru-RU" dirty="0">
                <a:solidFill>
                  <a:srgbClr val="002060"/>
                </a:solidFill>
              </a:rPr>
              <a:t>оказавшимися в трудной жизненной ситуации;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Проведение специальных практических </a:t>
            </a:r>
            <a:r>
              <a:rPr lang="ru-RU" dirty="0">
                <a:solidFill>
                  <a:srgbClr val="002060"/>
                </a:solidFill>
              </a:rPr>
              <a:t>семинаров </a:t>
            </a:r>
            <a:r>
              <a:rPr lang="ru-RU" dirty="0" smtClean="0">
                <a:solidFill>
                  <a:srgbClr val="002060"/>
                </a:solidFill>
              </a:rPr>
              <a:t>и мастер-классов для педагогов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родителей в </a:t>
            </a:r>
            <a:r>
              <a:rPr lang="ru-RU" dirty="0">
                <a:solidFill>
                  <a:srgbClr val="002060"/>
                </a:solidFill>
              </a:rPr>
              <a:t>целях повышения </a:t>
            </a:r>
            <a:r>
              <a:rPr lang="ru-RU" dirty="0" smtClean="0">
                <a:solidFill>
                  <a:srgbClr val="002060"/>
                </a:solidFill>
              </a:rPr>
              <a:t>их психолого-педагогической компетентности по вопросам формирования и развития жизнестойкости школьников.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08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"/>
          <a:stretch>
            <a:fillRect/>
          </a:stretch>
        </p:blipFill>
        <p:spPr bwMode="auto">
          <a:xfrm>
            <a:off x="827584" y="1600200"/>
            <a:ext cx="7704855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429684" cy="2643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22768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По мнению большинства опрошенных педагогов, </a:t>
            </a:r>
            <a:r>
              <a:rPr lang="ru-RU" sz="2700" b="1" i="1" dirty="0" smtClean="0">
                <a:solidFill>
                  <a:srgbClr val="002060"/>
                </a:solidFill>
              </a:rPr>
              <a:t>«…такое качество личности, как жизнестойкость, необходимо постоянно взращивать у учеников через осознание базовых ценностей, а также развивать с помощью системы тренингов, элективных занятий и специальных упражнений…»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8429684" cy="2643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780928"/>
            <a:ext cx="66247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Содержание программы ориентированно на важнейшие задачи подросткового возраста: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для каждого подростка крайне важно не только найти своё «Я», но и осознать/развить свой внутренний духовно-личностный  потенциал!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493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ПРОГРАММА ФОРМИРОВАНИЯ И РАЗВИТИЯ ЖИЗНЕСТОЙКОСТИ   для обучающихся 5-11 классов общеобразовательных учреждений</vt:lpstr>
      <vt:lpstr>Актуальность</vt:lpstr>
      <vt:lpstr>Цели и задачи программы </vt:lpstr>
      <vt:lpstr>Сравнительный анализ программы. </vt:lpstr>
      <vt:lpstr>НАИБОЛЕЕ ЧАСТЫЕ ОТВЕТЫ: Измена; Конфликты с учителями; Смерть близких людей; Были ситуации, но вспоминать не хочется. Ответ: «Не сталкивался»  –набрал всего  5%(!)  </vt:lpstr>
      <vt:lpstr>Презентация PowerPoint</vt:lpstr>
      <vt:lpstr>Основные направления и формы работы в комплексной  программе формирования и развития жизнестойкости школьников: </vt:lpstr>
      <vt:lpstr>   По мнению большинства опрошенных педагогов, «…такое качество личности, как жизнестойкость, необходимо постоянно взращивать у учеников через осознание базовых ценностей, а также развивать с помощью системы тренингов, элективных занятий и специальных упражнений…» </vt:lpstr>
      <vt:lpstr>Содержание программы ориентированно на важнейшие задачи подросткового возраста:  для каждого подростка крайне важно не только найти своё «Я», но и осознать/развить свой внутренний духовно-личностный  потенциал!  </vt:lpstr>
      <vt:lpstr>Важное заключение экспертов по результатам  апробации программы: «В то время как многие ценности «транслируемые» от старшего поколения к младшему часто воспринимаются подростками с недоверием или скепсисом, идея формирования жизнестойкости, как правило, не вызывает отторжения и быстро принимается ими как личный выбор!</vt:lpstr>
      <vt:lpstr>Многие юноши и девушки стремятся развить и продемонстрировать свои умения и навыки, связанные с жизнестойкостью</vt:lpstr>
      <vt:lpstr>Итоговая акция  «Неделя развития жизнестойкости» </vt:lpstr>
      <vt:lpstr>Общие итоги апробации программы</vt:lpstr>
      <vt:lpstr>Итоговая акция  «Неделя развития жизнестойкости»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«ЖИЗНЕСТОЙКОСТЬ КАК ОСОЗНАННЫЙ ВЫБОР СОВРЕМЕННОЙ МОЛОДЁЖИ»</dc:title>
  <dc:creator>User</dc:creator>
  <cp:lastModifiedBy>User</cp:lastModifiedBy>
  <cp:revision>49</cp:revision>
  <dcterms:created xsi:type="dcterms:W3CDTF">2014-01-10T15:28:16Z</dcterms:created>
  <dcterms:modified xsi:type="dcterms:W3CDTF">2018-02-08T20:51:25Z</dcterms:modified>
</cp:coreProperties>
</file>